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11"/>
  </p:notesMasterIdLst>
  <p:sldIdLst>
    <p:sldId id="340" r:id="rId5"/>
    <p:sldId id="2145708923" r:id="rId6"/>
    <p:sldId id="2145708944" r:id="rId7"/>
    <p:sldId id="2145708946" r:id="rId8"/>
    <p:sldId id="2145708952" r:id="rId9"/>
    <p:sldId id="38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" initials="E" lastIdx="3" clrIdx="0">
    <p:extLst>
      <p:ext uri="{19B8F6BF-5375-455C-9EA6-DF929625EA0E}">
        <p15:presenceInfo xmlns:p15="http://schemas.microsoft.com/office/powerpoint/2012/main" userId="Em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8FB3B-A123-4766-A848-ED19C85FF1DC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DAB93-5AFB-4281-94CA-5450E5426B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A0E4-C7D8-0346-823C-45109DE5CC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7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153DFAB-2609-0E60-38CD-83095B22CC02}"/>
              </a:ext>
            </a:extLst>
          </p:cNvPr>
          <p:cNvSpPr txBox="1"/>
          <p:nvPr/>
        </p:nvSpPr>
        <p:spPr>
          <a:xfrm>
            <a:off x="10877976" y="6259837"/>
            <a:ext cx="979755" cy="2308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>
                <a:solidFill>
                  <a:schemeClr val="bg1"/>
                </a:solidFill>
                <a:latin typeface="Century Gothic" panose="020B0502020202020204" pitchFamily="34" charset="0"/>
              </a:rPr>
              <a:t>© Syndigo LLC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5B1605C-F454-4C60-0ABA-5A3FB4FF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91" y="450533"/>
            <a:ext cx="2404446" cy="4604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ACE88C-61F9-79B1-C885-BB2ED0A1FF18}"/>
              </a:ext>
            </a:extLst>
          </p:cNvPr>
          <p:cNvSpPr/>
          <p:nvPr/>
        </p:nvSpPr>
        <p:spPr>
          <a:xfrm>
            <a:off x="0" y="6719501"/>
            <a:ext cx="12193200" cy="138499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rgbClr val="00B1A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F04D852-6E84-6829-8E4F-921E022E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20" y="1831374"/>
            <a:ext cx="5139200" cy="18916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9835603-92F1-1C8A-CE27-06B8BAD25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820" y="3732001"/>
            <a:ext cx="5139200" cy="4145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F440C70-D2CC-6049-C93E-90F4C521D8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501940" y="810606"/>
            <a:ext cx="1945991" cy="3533522"/>
          </a:xfrm>
          <a:prstGeom prst="roundRect">
            <a:avLst>
              <a:gd name="adj" fmla="val 12170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C9556E7-0D72-3A4D-973A-4D5F3BADCD8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586864" y="1554194"/>
            <a:ext cx="2429562" cy="3547103"/>
          </a:xfrm>
          <a:prstGeom prst="roundRect">
            <a:avLst>
              <a:gd name="adj" fmla="val 8396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19D630B-E0D4-A4F7-A592-ECD96F42076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501940" y="4483061"/>
            <a:ext cx="1945991" cy="1359440"/>
          </a:xfrm>
          <a:prstGeom prst="roundRect">
            <a:avLst>
              <a:gd name="adj" fmla="val 17134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Add Picture or Customer Logo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14DA959-C1CA-3701-DE4E-774FDCD28AC3}"/>
              </a:ext>
            </a:extLst>
          </p:cNvPr>
          <p:cNvSpPr>
            <a:spLocks noChangeAspect="1"/>
          </p:cNvSpPr>
          <p:nvPr/>
        </p:nvSpPr>
        <p:spPr>
          <a:xfrm>
            <a:off x="8586864" y="5240231"/>
            <a:ext cx="699142" cy="611199"/>
          </a:xfrm>
          <a:prstGeom prst="roundRect">
            <a:avLst>
              <a:gd name="adj" fmla="val 332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CCB7C67-EDC3-CF44-C7FA-4F03E07062FD}"/>
              </a:ext>
            </a:extLst>
          </p:cNvPr>
          <p:cNvSpPr>
            <a:spLocks noChangeAspect="1"/>
          </p:cNvSpPr>
          <p:nvPr/>
        </p:nvSpPr>
        <p:spPr>
          <a:xfrm>
            <a:off x="9384685" y="5240232"/>
            <a:ext cx="1631741" cy="618308"/>
          </a:xfrm>
          <a:prstGeom prst="roundRect">
            <a:avLst>
              <a:gd name="adj" fmla="val 31603"/>
            </a:avLst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095F15D-00C7-D2AE-235F-7FBD93AC3DA7}"/>
              </a:ext>
            </a:extLst>
          </p:cNvPr>
          <p:cNvSpPr>
            <a:spLocks noChangeAspect="1"/>
          </p:cNvSpPr>
          <p:nvPr/>
        </p:nvSpPr>
        <p:spPr>
          <a:xfrm>
            <a:off x="8586864" y="5240231"/>
            <a:ext cx="699142" cy="611199"/>
          </a:xfrm>
          <a:prstGeom prst="roundRect">
            <a:avLst>
              <a:gd name="adj" fmla="val 332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11D138-1FCA-88AA-248B-B13DB1DEFA7A}"/>
              </a:ext>
            </a:extLst>
          </p:cNvPr>
          <p:cNvSpPr>
            <a:spLocks noChangeAspect="1"/>
          </p:cNvSpPr>
          <p:nvPr/>
        </p:nvSpPr>
        <p:spPr>
          <a:xfrm>
            <a:off x="9384685" y="5240232"/>
            <a:ext cx="1631741" cy="618308"/>
          </a:xfrm>
          <a:prstGeom prst="roundRect">
            <a:avLst>
              <a:gd name="adj" fmla="val 31603"/>
            </a:avLst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DD9CB-48A0-4A3B-34B0-DF86C93242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819" y="6214352"/>
            <a:ext cx="5139199" cy="2763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5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2989BA-AAAC-8349-19A3-3FC749177A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630" y="1530350"/>
            <a:ext cx="11406045" cy="4376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D8AB624-7B6D-CDC2-CCB3-2A42A353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35" y="320812"/>
            <a:ext cx="11406045" cy="56818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1658139-4202-0620-1E24-17BC1E45F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35" y="889000"/>
            <a:ext cx="11406045" cy="362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600" b="1">
                <a:solidFill>
                  <a:schemeClr val="accent4"/>
                </a:solidFill>
              </a:defRPr>
            </a:lvl2pPr>
            <a:lvl3pPr marL="914400" indent="0">
              <a:buNone/>
              <a:defRPr sz="1600" b="1">
                <a:solidFill>
                  <a:schemeClr val="accent4"/>
                </a:solidFill>
              </a:defRPr>
            </a:lvl3pPr>
            <a:lvl4pPr marL="1371600" indent="0">
              <a:buNone/>
              <a:defRPr sz="1600" b="1">
                <a:solidFill>
                  <a:schemeClr val="accent4"/>
                </a:solidFill>
              </a:defRPr>
            </a:lvl4pPr>
            <a:lvl5pPr marL="1828800" indent="0">
              <a:buNone/>
              <a:defRPr sz="1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20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Image + Content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DC0F75A-6CD7-EDE4-4490-E9ADA0CDC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261225" cy="6719777"/>
          </a:xfrm>
          <a:prstGeom prst="rect">
            <a:avLst/>
          </a:prstGeom>
          <a:solidFill>
            <a:srgbClr val="F4F4F4"/>
          </a:solidFill>
        </p:spPr>
        <p:txBody>
          <a:bodyPr tIns="1080000"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3CC6A8AE-C847-530D-9B04-E9D27960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27" y="1286225"/>
            <a:ext cx="4103162" cy="157951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EB890-9674-B77D-AFAE-48490E65E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45923" y="3001239"/>
            <a:ext cx="4103162" cy="2364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87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ACE88C-61F9-79B1-C885-BB2ED0A1FF18}"/>
              </a:ext>
            </a:extLst>
          </p:cNvPr>
          <p:cNvSpPr/>
          <p:nvPr/>
        </p:nvSpPr>
        <p:spPr>
          <a:xfrm>
            <a:off x="0" y="6719501"/>
            <a:ext cx="12193200" cy="138499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rgbClr val="00B1A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pic>
        <p:nvPicPr>
          <p:cNvPr id="6" name="Picture 5" descr="A cartoon character in a garment&#10;&#10;Description automatically generated">
            <a:extLst>
              <a:ext uri="{FF2B5EF4-FFF2-40B4-BE49-F238E27FC236}">
                <a16:creationId xmlns:a16="http://schemas.microsoft.com/office/drawing/2014/main" id="{22CA5848-650F-3905-5703-A54514AC4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 t="12894" r="4358" b="2603"/>
          <a:stretch/>
        </p:blipFill>
        <p:spPr>
          <a:xfrm>
            <a:off x="6360853" y="926796"/>
            <a:ext cx="4965175" cy="5037344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5510399-A775-DC82-11B6-FF19D19E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61" y="2374401"/>
            <a:ext cx="5278956" cy="189779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4FA02C7-D23D-62C4-155F-70FFB65D5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861" y="4483599"/>
            <a:ext cx="5278956" cy="6386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ADF58-DDE6-F159-AFDD-EAB0AB545B72}"/>
              </a:ext>
            </a:extLst>
          </p:cNvPr>
          <p:cNvSpPr txBox="1"/>
          <p:nvPr/>
        </p:nvSpPr>
        <p:spPr>
          <a:xfrm>
            <a:off x="495224" y="6259837"/>
            <a:ext cx="979755" cy="2308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>
                <a:solidFill>
                  <a:schemeClr val="bg1"/>
                </a:solidFill>
                <a:latin typeface="Century Gothic" panose="020B0502020202020204" pitchFamily="34" charset="0"/>
              </a:rPr>
              <a:t>© Syndigo LLC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4EAFDFB-39FE-340C-60B6-AE3E604E0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91" y="450533"/>
            <a:ext cx="2404446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BA9E927-EB8F-4EC6-AF28-38392B4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D864-D086-45E1-82C1-D96360EA5E98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5FFEE9-94BD-414E-9AE7-FE6930BE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401B6B-9F4D-4B86-940F-2D41692D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772-BBDF-405A-9E9E-3808D3BED2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30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2CEEE-4E6B-45CF-949E-BC0C194D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CBE181-792C-401D-A33E-692B7361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D864-D086-45E1-82C1-D96360EA5E98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20E4658-68C8-4C80-8731-68D53239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115655-6B9E-4423-80E8-B37F5D48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772-BBDF-405A-9E9E-3808D3BED2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7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and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D48D48A-6A5E-1641-B321-0C5DA93B51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4E5E3"/>
          </a:solidFill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Drag and drop or click the icon to add a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5B6B5-68D0-A54D-A622-9737BD245297}"/>
              </a:ext>
            </a:extLst>
          </p:cNvPr>
          <p:cNvSpPr txBox="1"/>
          <p:nvPr userDrawn="1"/>
        </p:nvSpPr>
        <p:spPr>
          <a:xfrm>
            <a:off x="11064552" y="6442521"/>
            <a:ext cx="93610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6CE035FB-656D-BE4C-9C54-3AFE6E724348}" type="slidenum">
              <a:rPr lang="en-GB" sz="1000" noProof="0" smtClean="0">
                <a:latin typeface="Noto IKEA Latin" panose="020B0502040504020204" pitchFamily="34" charset="0"/>
              </a:rPr>
              <a:pPr algn="r"/>
              <a:t>‹#›</a:t>
            </a:fld>
            <a:endParaRPr lang="en-GB" sz="1000" noProof="0">
              <a:latin typeface="Noto IKEA Latin" panose="020B050204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8621A64-7B8E-B242-859E-D8C6D673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18" y="838800"/>
            <a:ext cx="4825753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en-GB" noProof="0"/>
              <a:t>Put the slide headline here, </a:t>
            </a:r>
            <a:br>
              <a:rPr lang="en-GB" noProof="0"/>
            </a:br>
            <a:r>
              <a:rPr lang="en-GB" noProof="0"/>
              <a:t>keep it bold 36 pt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DFAC9A31-E03E-6545-8C95-D17DF53B01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712575" y="836952"/>
            <a:ext cx="360000" cy="21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GB" noProof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9B177-8DA0-0441-A221-80226E1129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219" y="2848213"/>
            <a:ext cx="4825752" cy="3168649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</a:lstStyle>
          <a:p>
            <a:pPr lvl="0"/>
            <a:r>
              <a:rPr lang="en-GB" noProof="0"/>
              <a:t>Put the body text or caption here,</a:t>
            </a:r>
            <a:br>
              <a:rPr lang="en-GB" noProof="0"/>
            </a:br>
            <a:r>
              <a:rPr lang="en-GB" noProof="0"/>
              <a:t>keep it regular 14 pt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9268F47C-6A1E-6446-9FB4-2D298F5627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38200" y="6381327"/>
            <a:ext cx="5257800" cy="293119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058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9BB4C8-A84C-910C-6EC6-CB1C1B88DD4A}"/>
              </a:ext>
            </a:extLst>
          </p:cNvPr>
          <p:cNvSpPr/>
          <p:nvPr/>
        </p:nvSpPr>
        <p:spPr>
          <a:xfrm flipV="1">
            <a:off x="0" y="5754027"/>
            <a:ext cx="7046913" cy="11039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ADE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96DAB75-7820-5606-659E-669E38DA4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767" y="6198263"/>
            <a:ext cx="1645511" cy="31509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B07BE6-33CF-2A9C-18D9-54555FCB1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6913" y="0"/>
            <a:ext cx="5145087" cy="6858000"/>
          </a:xfrm>
          <a:prstGeom prst="rect">
            <a:avLst/>
          </a:prstGeom>
          <a:solidFill>
            <a:schemeClr val="bg1"/>
          </a:solidFill>
        </p:spPr>
        <p:txBody>
          <a:bodyPr tIns="1332000" anchor="ctr"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131EE2-CEF4-0DC6-C07E-1AA571A34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3320" y="6154770"/>
            <a:ext cx="825359" cy="358380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83E839FF-7D27-82C5-2046-0DDDB8FD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1" y="1618522"/>
            <a:ext cx="5774131" cy="18674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E1942DC-1B66-DA29-6F3F-F6CA4D4AE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451" y="3493245"/>
            <a:ext cx="5774131" cy="4145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0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55D756-E085-212E-8D02-8695F770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24" y="2390608"/>
            <a:ext cx="6367553" cy="19205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20C34-9FB4-DCE7-4702-4276BD274AAF}"/>
              </a:ext>
            </a:extLst>
          </p:cNvPr>
          <p:cNvSpPr/>
          <p:nvPr/>
        </p:nvSpPr>
        <p:spPr>
          <a:xfrm>
            <a:off x="0" y="6719501"/>
            <a:ext cx="12193200" cy="138499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rgbClr val="00B1A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55A6E-A57E-CB20-938B-A0A1D31D4979}"/>
              </a:ext>
            </a:extLst>
          </p:cNvPr>
          <p:cNvSpPr txBox="1"/>
          <p:nvPr/>
        </p:nvSpPr>
        <p:spPr>
          <a:xfrm>
            <a:off x="10877976" y="6259837"/>
            <a:ext cx="979755" cy="2308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>
                <a:solidFill>
                  <a:schemeClr val="bg1"/>
                </a:solidFill>
                <a:latin typeface="Century Gothic" panose="020B0502020202020204" pitchFamily="34" charset="0"/>
              </a:rPr>
              <a:t>© Syndigo LLC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F3C8C79-A366-8CB2-540B-66E46A6C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87" y="6203647"/>
            <a:ext cx="1341375" cy="2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Image Grid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FFC15BB-15C3-5311-7B97-4EAF140646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7316" y="1385888"/>
            <a:ext cx="3212884" cy="3786159"/>
          </a:xfrm>
          <a:prstGeom prst="roundRect">
            <a:avLst>
              <a:gd name="adj" fmla="val 7469"/>
            </a:avLst>
          </a:prstGeom>
          <a:solidFill>
            <a:schemeClr val="tx2">
              <a:lumMod val="95000"/>
            </a:schemeClr>
          </a:solidFill>
        </p:spPr>
        <p:txBody>
          <a:bodyPr tIns="900000" bIns="46800" anchor="ctr" anchorCtr="1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the image</a:t>
            </a:r>
          </a:p>
        </p:txBody>
      </p:sp>
      <p:sp>
        <p:nvSpPr>
          <p:cNvPr id="8" name="Picture Placeholder 38">
            <a:extLst>
              <a:ext uri="{FF2B5EF4-FFF2-40B4-BE49-F238E27FC236}">
                <a16:creationId xmlns:a16="http://schemas.microsoft.com/office/drawing/2014/main" id="{B7518157-EF23-76BB-99EC-F54D0677A7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4600313"/>
            <a:ext cx="2304181" cy="1517244"/>
          </a:xfrm>
          <a:prstGeom prst="roundRect">
            <a:avLst>
              <a:gd name="adj" fmla="val 16463"/>
            </a:avLst>
          </a:prstGeom>
          <a:solidFill>
            <a:schemeClr val="tx2">
              <a:lumMod val="95000"/>
            </a:schemeClr>
          </a:solidFill>
        </p:spPr>
        <p:txBody>
          <a:bodyPr tIns="900000" bIns="46800" anchor="ctr" anchorCtr="1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the image</a:t>
            </a:r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8002EA8F-4ABD-5FF8-EA6A-218538C80D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0834" y="453357"/>
            <a:ext cx="2309348" cy="4010156"/>
          </a:xfrm>
          <a:prstGeom prst="roundRect">
            <a:avLst>
              <a:gd name="adj" fmla="val 11898"/>
            </a:avLst>
          </a:prstGeom>
          <a:solidFill>
            <a:schemeClr val="tx2">
              <a:lumMod val="95000"/>
            </a:schemeClr>
          </a:solidFill>
        </p:spPr>
        <p:txBody>
          <a:bodyPr tIns="900000" bIns="46800" anchor="ctr" anchorCtr="1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the image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02F555B-F26A-4E43-1A66-2F8D9D99E494}"/>
              </a:ext>
            </a:extLst>
          </p:cNvPr>
          <p:cNvSpPr/>
          <p:nvPr/>
        </p:nvSpPr>
        <p:spPr>
          <a:xfrm>
            <a:off x="8547316" y="5308847"/>
            <a:ext cx="846069" cy="808709"/>
          </a:xfrm>
          <a:prstGeom prst="roundRect">
            <a:avLst>
              <a:gd name="adj" fmla="val 236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61D9FD-C909-79BE-9249-04F6A8345C5D}"/>
              </a:ext>
            </a:extLst>
          </p:cNvPr>
          <p:cNvSpPr/>
          <p:nvPr/>
        </p:nvSpPr>
        <p:spPr>
          <a:xfrm>
            <a:off x="9501874" y="5308847"/>
            <a:ext cx="2258326" cy="808709"/>
          </a:xfrm>
          <a:prstGeom prst="roundRect">
            <a:avLst>
              <a:gd name="adj" fmla="val 21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3332715-F340-435E-2315-630F2618A11C}"/>
              </a:ext>
            </a:extLst>
          </p:cNvPr>
          <p:cNvSpPr/>
          <p:nvPr/>
        </p:nvSpPr>
        <p:spPr>
          <a:xfrm>
            <a:off x="8547316" y="5308847"/>
            <a:ext cx="846069" cy="808709"/>
          </a:xfrm>
          <a:prstGeom prst="roundRect">
            <a:avLst>
              <a:gd name="adj" fmla="val 236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A976E9-0B36-ADF0-E9D0-57F11402602B}"/>
              </a:ext>
            </a:extLst>
          </p:cNvPr>
          <p:cNvSpPr/>
          <p:nvPr/>
        </p:nvSpPr>
        <p:spPr>
          <a:xfrm>
            <a:off x="9501874" y="5308847"/>
            <a:ext cx="2258326" cy="808709"/>
          </a:xfrm>
          <a:prstGeom prst="roundRect">
            <a:avLst>
              <a:gd name="adj" fmla="val 21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3EE690-CC93-4EF2-4C8F-30B9781CC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981" y="1530350"/>
            <a:ext cx="4641161" cy="3974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1E47CA4-B9F1-3ED0-AE0C-A5D5CE69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669" y="889000"/>
            <a:ext cx="4641161" cy="362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600" b="1">
                <a:solidFill>
                  <a:schemeClr val="accent4"/>
                </a:solidFill>
              </a:defRPr>
            </a:lvl2pPr>
            <a:lvl3pPr marL="914400" indent="0">
              <a:buNone/>
              <a:defRPr sz="1600" b="1">
                <a:solidFill>
                  <a:schemeClr val="accent4"/>
                </a:solidFill>
              </a:defRPr>
            </a:lvl3pPr>
            <a:lvl4pPr marL="1371600" indent="0">
              <a:buNone/>
              <a:defRPr sz="1600" b="1">
                <a:solidFill>
                  <a:schemeClr val="accent4"/>
                </a:solidFill>
              </a:defRPr>
            </a:lvl4pPr>
            <a:lvl5pPr marL="1828800" indent="0">
              <a:buNone/>
              <a:defRPr sz="1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FAEC8CE-AD9D-74A1-92C9-0E126F5AD4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669" y="316142"/>
            <a:ext cx="4641161" cy="56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+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FFC15BB-15C3-5311-7B97-4EAF140646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225" y="453357"/>
            <a:ext cx="4720859" cy="5409865"/>
          </a:xfrm>
          <a:prstGeom prst="roundRect">
            <a:avLst>
              <a:gd name="adj" fmla="val 4778"/>
            </a:avLst>
          </a:prstGeom>
          <a:solidFill>
            <a:srgbClr val="F4F4F4"/>
          </a:solidFill>
        </p:spPr>
        <p:txBody>
          <a:bodyPr tIns="900000" bIns="46800" anchor="ctr" anchorCtr="1"/>
          <a:lstStyle>
            <a:lvl1pPr marL="0" indent="0">
              <a:buNone/>
              <a:tabLst>
                <a:tab pos="2524125" algn="l"/>
              </a:tabLst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the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A64FA-4BC0-6C86-66B5-08A1AF564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7922" y="1530350"/>
            <a:ext cx="5751165" cy="4332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4F8DB0-A444-C32B-FC12-466C791D3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610" y="889000"/>
            <a:ext cx="5751165" cy="362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600" b="1">
                <a:solidFill>
                  <a:schemeClr val="accent4"/>
                </a:solidFill>
              </a:defRPr>
            </a:lvl2pPr>
            <a:lvl3pPr marL="914400" indent="0">
              <a:buNone/>
              <a:defRPr sz="1600" b="1">
                <a:solidFill>
                  <a:schemeClr val="accent4"/>
                </a:solidFill>
              </a:defRPr>
            </a:lvl3pPr>
            <a:lvl4pPr marL="1371600" indent="0">
              <a:buNone/>
              <a:defRPr sz="1600" b="1">
                <a:solidFill>
                  <a:schemeClr val="accent4"/>
                </a:solidFill>
              </a:defRPr>
            </a:lvl4pPr>
            <a:lvl5pPr marL="1828800" indent="0">
              <a:buNone/>
              <a:defRPr sz="1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C93084E-C2B0-2960-6735-08725A451B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9610" y="316142"/>
            <a:ext cx="5751165" cy="56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+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FFC15BB-15C3-5311-7B97-4EAF140646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8227" y="453357"/>
            <a:ext cx="4720859" cy="5409865"/>
          </a:xfrm>
          <a:prstGeom prst="roundRect">
            <a:avLst>
              <a:gd name="adj" fmla="val 4970"/>
            </a:avLst>
          </a:prstGeom>
          <a:solidFill>
            <a:srgbClr val="F4F4F4"/>
          </a:solidFill>
        </p:spPr>
        <p:txBody>
          <a:bodyPr tIns="900000" bIns="46800" anchor="ctr" anchorCtr="1"/>
          <a:lstStyle>
            <a:lvl1pPr marL="0" indent="0">
              <a:buNone/>
              <a:tabLst>
                <a:tab pos="2524125" algn="l"/>
              </a:tabLst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the image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AD3E792-6FB0-154D-EE7B-5849115DE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34" y="1530350"/>
            <a:ext cx="5751165" cy="4332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4F09953-CBD2-DEBD-1B64-141CDD808C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834" y="889000"/>
            <a:ext cx="5751165" cy="362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600" b="1">
                <a:solidFill>
                  <a:schemeClr val="accent4"/>
                </a:solidFill>
              </a:defRPr>
            </a:lvl2pPr>
            <a:lvl3pPr marL="914400" indent="0">
              <a:buNone/>
              <a:defRPr sz="1600" b="1">
                <a:solidFill>
                  <a:schemeClr val="accent4"/>
                </a:solidFill>
              </a:defRPr>
            </a:lvl3pPr>
            <a:lvl4pPr marL="1371600" indent="0">
              <a:buNone/>
              <a:defRPr sz="1600" b="1">
                <a:solidFill>
                  <a:schemeClr val="accent4"/>
                </a:solidFill>
              </a:defRPr>
            </a:lvl4pPr>
            <a:lvl5pPr marL="1828800" indent="0">
              <a:buNone/>
              <a:defRPr sz="1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45565E-AEE8-5EB0-CF58-95225F67E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34" y="316142"/>
            <a:ext cx="5751165" cy="56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88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FDF9D15-9436-CF18-9385-CCF3C2D5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35" y="320812"/>
            <a:ext cx="11406045" cy="56818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16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bg>
      <p:bgPr>
        <a:solidFill>
          <a:srgbClr val="000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DE48576-3A34-5DE8-AB9F-44CF6F84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35" y="320812"/>
            <a:ext cx="11406045" cy="56818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52B5B-027D-487F-A3B8-B5BD71546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835" y="889000"/>
            <a:ext cx="11406045" cy="362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600" b="1">
                <a:solidFill>
                  <a:schemeClr val="accent4"/>
                </a:solidFill>
              </a:defRPr>
            </a:lvl2pPr>
            <a:lvl3pPr marL="914400" indent="0">
              <a:buNone/>
              <a:defRPr sz="1600" b="1">
                <a:solidFill>
                  <a:schemeClr val="accent4"/>
                </a:solidFill>
              </a:defRPr>
            </a:lvl3pPr>
            <a:lvl4pPr marL="1371600" indent="0">
              <a:buNone/>
              <a:defRPr sz="1600" b="1">
                <a:solidFill>
                  <a:schemeClr val="accent4"/>
                </a:solidFill>
              </a:defRPr>
            </a:lvl4pPr>
            <a:lvl5pPr marL="1828800" indent="0">
              <a:buNone/>
              <a:defRPr sz="16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49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9BBF941-0BA2-8D5E-3053-756375965C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6087" y="6203647"/>
            <a:ext cx="1341375" cy="2568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9018B7-7EC4-3F6E-4C97-D215E29F4140}"/>
              </a:ext>
            </a:extLst>
          </p:cNvPr>
          <p:cNvSpPr/>
          <p:nvPr/>
        </p:nvSpPr>
        <p:spPr>
          <a:xfrm>
            <a:off x="0" y="6719501"/>
            <a:ext cx="12193200" cy="138499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rgbClr val="00B1A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84FEF-3505-C262-C947-845E90957263}"/>
              </a:ext>
            </a:extLst>
          </p:cNvPr>
          <p:cNvSpPr txBox="1"/>
          <p:nvPr/>
        </p:nvSpPr>
        <p:spPr>
          <a:xfrm>
            <a:off x="10877976" y="6259837"/>
            <a:ext cx="979755" cy="2308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>
                <a:solidFill>
                  <a:schemeClr val="bg1"/>
                </a:solidFill>
                <a:latin typeface="Century Gothic" panose="020B0502020202020204" pitchFamily="34" charset="0"/>
              </a:rPr>
              <a:t>© Syndigo LLC</a:t>
            </a:r>
          </a:p>
        </p:txBody>
      </p:sp>
    </p:spTree>
    <p:extLst>
      <p:ext uri="{BB962C8B-B14F-4D97-AF65-F5344CB8AC3E}">
        <p14:creationId xmlns:p14="http://schemas.microsoft.com/office/powerpoint/2010/main" val="24934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6" r:id="rId13"/>
    <p:sldLayoutId id="2147483727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2160">
          <p15:clr>
            <a:srgbClr val="F26B43"/>
          </p15:clr>
        </p15:guide>
        <p15:guide id="10" pos="3840">
          <p15:clr>
            <a:srgbClr val="F26B43"/>
          </p15:clr>
        </p15:guide>
        <p15:guide id="11" pos="279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orient="horz" pos="4042">
          <p15:clr>
            <a:srgbClr val="F26B43"/>
          </p15:clr>
        </p15:guide>
        <p15:guide id="14" pos="7401">
          <p15:clr>
            <a:srgbClr val="F26B43"/>
          </p15:clr>
        </p15:guide>
        <p15:guide id="15" pos="370">
          <p15:clr>
            <a:srgbClr val="F26B43"/>
          </p15:clr>
        </p15:guide>
        <p15:guide id="16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1593-EDD1-E184-7FEA-B0FBBFBB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21" y="843280"/>
            <a:ext cx="9753419" cy="3743877"/>
          </a:xfrm>
        </p:spPr>
        <p:txBody>
          <a:bodyPr/>
          <a:lstStyle/>
          <a:p>
            <a:r>
              <a:rPr lang="en-GB" sz="4000" dirty="0">
                <a:latin typeface="Noto IKEA Latin" panose="020B0502040504020204" pitchFamily="34" charset="0"/>
              </a:rPr>
              <a:t>Capabilities of Knowledge </a:t>
            </a:r>
            <a:br>
              <a:rPr lang="en-GB" sz="4000" dirty="0">
                <a:latin typeface="Noto IKEA Latin" panose="020B0502040504020204" pitchFamily="34" charset="0"/>
              </a:rPr>
            </a:br>
            <a:r>
              <a:rPr lang="en-GB" sz="4000" dirty="0">
                <a:latin typeface="Noto IKEA Latin" panose="020B0502040504020204" pitchFamily="34" charset="0"/>
              </a:rPr>
              <a:t>Base Validations - Business Rule</a:t>
            </a:r>
            <a:br>
              <a:rPr lang="en-GB" sz="4000" dirty="0">
                <a:latin typeface="Noto IKEA Latin" panose="020B0502040504020204" pitchFamily="34" charset="0"/>
              </a:rPr>
            </a:br>
            <a:r>
              <a:rPr lang="en-GB" sz="4000" dirty="0">
                <a:latin typeface="Noto IKEA Latin" panose="020B0502040504020204" pitchFamily="34" charset="0"/>
              </a:rPr>
              <a:t>Framework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3601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452CB-CF4B-4C76-EBB4-840750BA8890}"/>
              </a:ext>
            </a:extLst>
          </p:cNvPr>
          <p:cNvSpPr txBox="1">
            <a:spLocks/>
          </p:cNvSpPr>
          <p:nvPr/>
        </p:nvSpPr>
        <p:spPr>
          <a:xfrm>
            <a:off x="508000" y="161925"/>
            <a:ext cx="11684000" cy="132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i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Use cases</a:t>
            </a:r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F4AAF0DC-380D-6DEE-B4ED-56F35FF8BAB3}"/>
              </a:ext>
            </a:extLst>
          </p:cNvPr>
          <p:cNvSpPr txBox="1"/>
          <p:nvPr/>
        </p:nvSpPr>
        <p:spPr>
          <a:xfrm>
            <a:off x="294640" y="1297558"/>
            <a:ext cx="11297920" cy="644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IN" sz="2400" b="1" dirty="0">
                <a:solidFill>
                  <a:schemeClr val="bg1"/>
                </a:solidFill>
              </a:rPr>
              <a:t>Use Case 1:  (Value Computation for the target attribute using Source attribute value)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When there is a need to get the value of single or multiple source attributes, and transform the value at single or multiple target attributes.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IN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IN" sz="2400" b="1" dirty="0">
                <a:solidFill>
                  <a:schemeClr val="bg1"/>
                </a:solidFill>
              </a:rPr>
              <a:t>Use Case 2:  (Apply Validation at the target attribute depending upon the value at source attribute)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When there is a need to validate (Ex. conditional mandatory) the single or multiple attributes based on the values of one or more source attributes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IKEA Latin" panose="020B05020405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5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452CB-CF4B-4C76-EBB4-840750BA8890}"/>
              </a:ext>
            </a:extLst>
          </p:cNvPr>
          <p:cNvSpPr txBox="1">
            <a:spLocks/>
          </p:cNvSpPr>
          <p:nvPr/>
        </p:nvSpPr>
        <p:spPr>
          <a:xfrm>
            <a:off x="195319" y="112551"/>
            <a:ext cx="12273280" cy="633251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sv-S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Implementation Example for Use Case-1 : Computation Rule</a:t>
            </a:r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F4AAF0DC-380D-6DEE-B4ED-56F35FF8BAB3}"/>
              </a:ext>
            </a:extLst>
          </p:cNvPr>
          <p:cNvSpPr txBox="1"/>
          <p:nvPr/>
        </p:nvSpPr>
        <p:spPr>
          <a:xfrm>
            <a:off x="0" y="957101"/>
            <a:ext cx="11942096" cy="30128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  <a:lvl1pPr marL="457200">
              <a:lnSpc>
                <a:spcPct val="107000"/>
              </a:lnSpc>
              <a:defRPr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 sz="16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</a:lstStyle>
          <a:p>
            <a:pPr algn="just"/>
            <a:r>
              <a:rPr lang="en-IN" dirty="0"/>
              <a:t>In the case shown below, </a:t>
            </a:r>
          </a:p>
          <a:p>
            <a:pPr lvl="1" algn="just"/>
            <a:r>
              <a:rPr lang="en-IN" dirty="0"/>
              <a:t>Brand Code (Column-2) is the conditional attribute using which BR will select the row from the Knowledge base Data table to get the mapping between the source and target attribute values</a:t>
            </a:r>
          </a:p>
          <a:p>
            <a:pPr lvl="1" algn="just"/>
            <a:r>
              <a:rPr lang="en-IN" dirty="0"/>
              <a:t>Brand Attribute is the column carrying multiple target attributes (Product Specifications, Secondary description), which needs to be computed as per the value present in Column-3 (Brand value 1) and column-4 (Brand Value-2) With the reference of value in the Column-2 (Brand Code)</a:t>
            </a:r>
          </a:p>
          <a:p>
            <a:pPr lvl="2" algn="just"/>
            <a:r>
              <a:rPr lang="en-IN" dirty="0"/>
              <a:t>Note: When the Brand code is Nike the value for Product Specifications will be Black, and value for Secondary description will be Stable as shown in the below table </a:t>
            </a:r>
          </a:p>
          <a:p>
            <a:pPr lvl="1" algn="just"/>
            <a:r>
              <a:rPr lang="en-IN" dirty="0"/>
              <a:t>We can easily compute/update value of single/ multiple target attributes with the help of one or more condition (Source) attributes (which should not be a multivalued type).</a:t>
            </a:r>
          </a:p>
          <a:p>
            <a:pPr algn="just"/>
            <a:endParaRPr lang="en-US" dirty="0"/>
          </a:p>
        </p:txBody>
      </p:sp>
      <p:pic>
        <p:nvPicPr>
          <p:cNvPr id="4" name="Picture 3" descr="reference-computation-brandinfo">
            <a:extLst>
              <a:ext uri="{FF2B5EF4-FFF2-40B4-BE49-F238E27FC236}">
                <a16:creationId xmlns:a16="http://schemas.microsoft.com/office/drawing/2014/main" id="{A38AF192-6A65-B966-9049-4BC6EB89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6" y="3810000"/>
            <a:ext cx="8319033" cy="2334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1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452CB-CF4B-4C76-EBB4-840750BA8890}"/>
              </a:ext>
            </a:extLst>
          </p:cNvPr>
          <p:cNvSpPr txBox="1">
            <a:spLocks/>
          </p:cNvSpPr>
          <p:nvPr/>
        </p:nvSpPr>
        <p:spPr>
          <a:xfrm>
            <a:off x="258666" y="217785"/>
            <a:ext cx="11431136" cy="633251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sv-S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Implementation Example for Use Case-2: Validation Rule</a:t>
            </a:r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F4AAF0DC-380D-6DEE-B4ED-56F35FF8BAB3}"/>
              </a:ext>
            </a:extLst>
          </p:cNvPr>
          <p:cNvSpPr txBox="1"/>
          <p:nvPr/>
        </p:nvSpPr>
        <p:spPr>
          <a:xfrm>
            <a:off x="0" y="1213072"/>
            <a:ext cx="11557414" cy="2215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IN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shown below: 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Knowledge base table “Status To Check”, column-1 is used to maintain the possible values of the source attribute (driving attribute</a:t>
            </a:r>
            <a:r>
              <a:rPr lang="en-IN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IN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system can validate multiple target attributes as required with respect to the value of the source attribute, as shown in the column-4 in the below diagram.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knowledge-based rule will not compute of validate if all the source attributes, and the respective transformation values are not in a single record </a:t>
            </a:r>
            <a:r>
              <a:rPr lang="en-IN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that is </a:t>
            </a:r>
            <a:r>
              <a:rPr lang="en-IN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Brand under Brand Info column is puma and value of Status under Status To Check column is Active, as both have different rows.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B2BF8-56C3-1CF6-D889-42884492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3429000"/>
            <a:ext cx="9274629" cy="22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7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8C75-09AC-6F03-0D1D-497B9F01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9" y="252609"/>
            <a:ext cx="11328400" cy="483960"/>
          </a:xfrm>
        </p:spPr>
        <p:txBody>
          <a:bodyPr>
            <a:noAutofit/>
          </a:bodyPr>
          <a:lstStyle/>
          <a:p>
            <a:pPr algn="just"/>
            <a:r>
              <a:rPr lang="en-IN" sz="3550" b="1" dirty="0"/>
              <a:t>Capability Of </a:t>
            </a:r>
            <a:r>
              <a:rPr lang="en-IN" sz="3400" b="1" dirty="0"/>
              <a:t>Knowledge</a:t>
            </a:r>
            <a:r>
              <a:rPr lang="en-IN" sz="3550" b="1" dirty="0"/>
              <a:t> Base BR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1115E-987D-C148-A5A1-2789F8A7E814}"/>
              </a:ext>
            </a:extLst>
          </p:cNvPr>
          <p:cNvSpPr txBox="1"/>
          <p:nvPr/>
        </p:nvSpPr>
        <p:spPr>
          <a:xfrm>
            <a:off x="491931" y="1237240"/>
            <a:ext cx="1120813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000" b="1" dirty="0"/>
              <a:t>Computation: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IN" dirty="0"/>
              <a:t>Can automate the value computation for a target attribute depending upon value at more than one Source attributes (where the source attributes should not be a multivalued type) and the maximum of 5 source attribute can be used to compute the value at the target attribute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IN" dirty="0"/>
              <a:t>Can compute the value for more than one target attribute (up to 4 target attributes ) depending upon the value at a source attribute (source attribute should not be Multivalued)</a:t>
            </a:r>
            <a:br>
              <a:rPr lang="en-IN" sz="2000" dirty="0"/>
            </a:br>
            <a:endParaRPr lang="en-IN" sz="2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000" b="1" dirty="0"/>
              <a:t>Validation: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IN" dirty="0"/>
              <a:t>Can validate the target attribute depending upon the value at the Source / Participating attributes</a:t>
            </a:r>
          </a:p>
          <a:p>
            <a:pPr lvl="2" algn="just"/>
            <a:r>
              <a:rPr lang="en-IN" dirty="0"/>
              <a:t>Validation types:</a:t>
            </a:r>
          </a:p>
          <a:p>
            <a:pPr marL="1143000" lvl="2" indent="-228600" algn="just">
              <a:buAutoNum type="arabicPeriod"/>
            </a:pPr>
            <a:r>
              <a:rPr lang="en-IN" dirty="0"/>
              <a:t>Making the target attributes as mandatory depending upon the vale at source attribute</a:t>
            </a:r>
          </a:p>
          <a:p>
            <a:pPr marL="1143000" lvl="2" indent="-228600" algn="just">
              <a:buAutoNum type="arabicPeriod"/>
            </a:pPr>
            <a:r>
              <a:rPr lang="en-IN" dirty="0"/>
              <a:t>Throwing validation error  if the Target attribute value does not meet the expectation depending on the value mapping with the source attribute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0472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6256E2-FFE2-3224-FC9F-5330B68A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331555"/>
      </p:ext>
    </p:extLst>
  </p:cSld>
  <p:clrMapOvr>
    <a:masterClrMapping/>
  </p:clrMapOvr>
</p:sld>
</file>

<file path=ppt/theme/theme1.xml><?xml version="1.0" encoding="utf-8"?>
<a:theme xmlns:a="http://schemas.openxmlformats.org/drawingml/2006/main" name="Syndigo 2025 Dark Theme">
  <a:themeElements>
    <a:clrScheme name="Syndigo Color Theme">
      <a:dk1>
        <a:srgbClr val="FFFFFF"/>
      </a:dk1>
      <a:lt1>
        <a:srgbClr val="FFFFFF"/>
      </a:lt1>
      <a:dk2>
        <a:srgbClr val="FFFFFF"/>
      </a:dk2>
      <a:lt2>
        <a:srgbClr val="0D1820"/>
      </a:lt2>
      <a:accent1>
        <a:srgbClr val="38D200"/>
      </a:accent1>
      <a:accent2>
        <a:srgbClr val="0473EA"/>
      </a:accent2>
      <a:accent3>
        <a:srgbClr val="00A79D"/>
      </a:accent3>
      <a:accent4>
        <a:srgbClr val="FFCD01"/>
      </a:accent4>
      <a:accent5>
        <a:srgbClr val="6865FF"/>
      </a:accent5>
      <a:accent6>
        <a:srgbClr val="F7382C"/>
      </a:accent6>
      <a:hlink>
        <a:srgbClr val="0473EA"/>
      </a:hlink>
      <a:folHlink>
        <a:srgbClr val="5FABF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digo 2025 Dark Theme Template" id="{0CFE55F1-8991-CD46-8FEF-6C3BAEDF558B}" vid="{96FD3184-6C79-E241-94DE-062C951D7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A08039A2FAC46A92F57FE39DC7A01" ma:contentTypeVersion="6" ma:contentTypeDescription="Create a new document." ma:contentTypeScope="" ma:versionID="71a576bdc02c9804e52b3285bd6376bc">
  <xsd:schema xmlns:xsd="http://www.w3.org/2001/XMLSchema" xmlns:xs="http://www.w3.org/2001/XMLSchema" xmlns:p="http://schemas.microsoft.com/office/2006/metadata/properties" xmlns:ns2="be211ee9-bdcc-456c-8657-3acf1bfacf1b" xmlns:ns3="96e5c673-158f-493f-986e-59242c29d214" targetNamespace="http://schemas.microsoft.com/office/2006/metadata/properties" ma:root="true" ma:fieldsID="a46c6bc4985f76493831b07545771e6f" ns2:_="" ns3:_="">
    <xsd:import namespace="be211ee9-bdcc-456c-8657-3acf1bfacf1b"/>
    <xsd:import namespace="96e5c673-158f-493f-986e-59242c29d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1ee9-bdcc-456c-8657-3acf1bfac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5c673-158f-493f-986e-59242c29d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A332BB-9B1F-4922-B0F8-A5BBB24DC0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E6A478-568B-4FC4-B24F-DF37D17CC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11ee9-bdcc-456c-8657-3acf1bfacf1b"/>
    <ds:schemaRef ds:uri="96e5c673-158f-493f-986e-59242c29d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A78ED-396B-43B9-B539-6A6F6963D4C1}">
  <ds:schemaRefs>
    <ds:schemaRef ds:uri="http://www.w3.org/XML/1998/namespace"/>
    <ds:schemaRef ds:uri="454ade99-dca3-4bf4-b449-893df046455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6a1f0af-a0ea-4009-b428-73a2fda88add"/>
    <ds:schemaRef ds:uri="http://purl.org/dc/terms/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33329</TotalTime>
  <Words>541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Noto IKEA Latin</vt:lpstr>
      <vt:lpstr>Symbol</vt:lpstr>
      <vt:lpstr>Syndigo 2025 Dark Theme</vt:lpstr>
      <vt:lpstr>Capabilities of Knowledge  Base Validations - Business Rule Framework</vt:lpstr>
      <vt:lpstr>PowerPoint Presentation</vt:lpstr>
      <vt:lpstr>PowerPoint Presentation</vt:lpstr>
      <vt:lpstr>PowerPoint Presentation</vt:lpstr>
      <vt:lpstr>Capability Of Knowledge Base BR framework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on-line Comparison tool for Appliances &amp; Air purifiers  Feb 2022</dc:title>
  <dc:creator>Mikael Andersson</dc:creator>
  <cp:lastModifiedBy>Seema Appai</cp:lastModifiedBy>
  <cp:revision>22</cp:revision>
  <dcterms:created xsi:type="dcterms:W3CDTF">2022-02-16T07:14:24Z</dcterms:created>
  <dcterms:modified xsi:type="dcterms:W3CDTF">2025-09-16T12:32:42Z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0x0101001A6A08039A2FAC46A92F57FE39DC7A01</vt:lpwstr>
  </property>
  <property fmtid="{D5CDD505-2E9C-101B-9397-08002B2CF9AE}" pid="3" name="MSIP_Label_0f945650-ec40-41a9-9362-7e2addda4452_Enabled">
    <vt:lpwstr>true</vt:lpwstr>
  </property>
  <property fmtid="{D5CDD505-2E9C-101B-9397-08002B2CF9AE}" pid="4" name="MSIP_Label_0f945650-ec40-41a9-9362-7e2addda4452_SetDate">
    <vt:lpwstr>2022-07-13T08:08:32Z</vt:lpwstr>
  </property>
  <property fmtid="{D5CDD505-2E9C-101B-9397-08002B2CF9AE}" pid="5" name="MSIP_Label_0f945650-ec40-41a9-9362-7e2addda4452_Method">
    <vt:lpwstr>Standard</vt:lpwstr>
  </property>
  <property fmtid="{D5CDD505-2E9C-101B-9397-08002B2CF9AE}" pid="6" name="MSIP_Label_0f945650-ec40-41a9-9362-7e2addda4452_Name">
    <vt:lpwstr>Internal</vt:lpwstr>
  </property>
  <property fmtid="{D5CDD505-2E9C-101B-9397-08002B2CF9AE}" pid="7" name="MSIP_Label_0f945650-ec40-41a9-9362-7e2addda4452_SiteId">
    <vt:lpwstr>a33c6ac4-a52e-45c5-af07-b972df9bd004</vt:lpwstr>
  </property>
  <property fmtid="{D5CDD505-2E9C-101B-9397-08002B2CF9AE}" pid="8" name="MSIP_Label_0f945650-ec40-41a9-9362-7e2addda4452_ActionId">
    <vt:lpwstr>db2cbf68-3c48-47c2-9a7b-323f6dce0786</vt:lpwstr>
  </property>
  <property fmtid="{D5CDD505-2E9C-101B-9397-08002B2CF9AE}" pid="9" name="MSIP_Label_0f945650-ec40-41a9-9362-7e2addda4452_ContentBits">
    <vt:lpwstr>2</vt:lpwstr>
  </property>
  <property fmtid="{D5CDD505-2E9C-101B-9397-08002B2CF9AE}" pid="10" name="ClassificationContentMarkingFooterLocations">
    <vt:lpwstr>Office-tema:8\IKEA Theme:3</vt:lpwstr>
  </property>
  <property fmtid="{D5CDD505-2E9C-101B-9397-08002B2CF9AE}" pid="11" name="ClassificationContentMarkingFooterText">
    <vt:lpwstr>Internal</vt:lpwstr>
  </property>
</Properties>
</file>